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7D64-A0C0-9712-AB67-BFC1DE3910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5F59BA-AC45-A720-A066-AC2FF26AC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59055F-CED8-9A8E-D974-8E053C1C93E9}"/>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5" name="Footer Placeholder 4">
            <a:extLst>
              <a:ext uri="{FF2B5EF4-FFF2-40B4-BE49-F238E27FC236}">
                <a16:creationId xmlns:a16="http://schemas.microsoft.com/office/drawing/2014/main" id="{EC4E9AD0-D9CF-D58F-7DA5-CAF0B8523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77CFD-6771-8C02-4680-9568C33783CE}"/>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160895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5949-CFF0-E701-DEFF-6EDC7E215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8D5B2-C9A7-139A-8168-6B4814CBD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466BA-135B-5A17-5E90-E74C21953DFD}"/>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5" name="Footer Placeholder 4">
            <a:extLst>
              <a:ext uri="{FF2B5EF4-FFF2-40B4-BE49-F238E27FC236}">
                <a16:creationId xmlns:a16="http://schemas.microsoft.com/office/drawing/2014/main" id="{7A2CD2B2-B315-2438-3AD1-08BA01878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F96B9-13E3-101A-79E5-AF1C63AC8028}"/>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394598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155BF-511B-2ED6-7E99-8DB4E11674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25BEF7-ED56-83FD-62A8-AB2174F995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E9515-DBD8-B105-F025-1096A2C1844B}"/>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5" name="Footer Placeholder 4">
            <a:extLst>
              <a:ext uri="{FF2B5EF4-FFF2-40B4-BE49-F238E27FC236}">
                <a16:creationId xmlns:a16="http://schemas.microsoft.com/office/drawing/2014/main" id="{B415788D-EBE4-CC76-3CBF-8F020D306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64451-88B3-B2EA-4FBA-16FF4A5B6ADE}"/>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21124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323C-B412-07F2-C075-BE5064737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31FE3-DB98-268F-DA83-9D3073B33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89A36-EA45-5920-EF8A-D66281631AD6}"/>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5" name="Footer Placeholder 4">
            <a:extLst>
              <a:ext uri="{FF2B5EF4-FFF2-40B4-BE49-F238E27FC236}">
                <a16:creationId xmlns:a16="http://schemas.microsoft.com/office/drawing/2014/main" id="{D34B8BB1-A2A5-8DCE-4507-46A72CCE1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E685C-A406-B2D5-D1D5-D35A87EF8A01}"/>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137939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5672-F300-05B6-7B93-0A2DC7522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426322-A9A1-59F4-E2BB-8EDD454EA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F7A5B-15CE-DD3E-E45D-EA7A1EF911D8}"/>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5" name="Footer Placeholder 4">
            <a:extLst>
              <a:ext uri="{FF2B5EF4-FFF2-40B4-BE49-F238E27FC236}">
                <a16:creationId xmlns:a16="http://schemas.microsoft.com/office/drawing/2014/main" id="{C17B24A9-4824-D29C-A367-1846E2142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8F98F-0014-D553-7FC9-8C20C9BA28FE}"/>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388285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847D-2331-4A85-E4AE-6AA7A1D22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F46AD-6D01-627D-4A54-3F00ECE332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35160-3545-9C8A-2845-5CC840FA10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1584B-F3D0-90ED-6290-3A967C0D1CF3}"/>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6" name="Footer Placeholder 5">
            <a:extLst>
              <a:ext uri="{FF2B5EF4-FFF2-40B4-BE49-F238E27FC236}">
                <a16:creationId xmlns:a16="http://schemas.microsoft.com/office/drawing/2014/main" id="{86C10446-83FD-429D-ADBF-171950799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A0B3A-5944-63D4-3174-C31F3D0AD0DE}"/>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401860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0317-23C2-FC5D-052F-A58948E7CA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F3757-F3F5-95A7-736E-3A754BEA5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74D61B-80FA-0C68-7F0C-E93FAD13D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38879-552B-4B10-2319-A0A2469861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B1113-1726-BB52-36B4-1F38CF2C9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74BC9-1A4C-0FE7-C7EF-71299A987276}"/>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8" name="Footer Placeholder 7">
            <a:extLst>
              <a:ext uri="{FF2B5EF4-FFF2-40B4-BE49-F238E27FC236}">
                <a16:creationId xmlns:a16="http://schemas.microsoft.com/office/drawing/2014/main" id="{6BB505D8-7FC3-BFF7-0843-BE5D1AAC02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24275-D725-566E-0F80-44878250C14F}"/>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404244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A4A4-8C43-234B-DF19-EA65E5A6F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434D36-E25D-02D3-BF3D-E08BD2CC0E7F}"/>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4" name="Footer Placeholder 3">
            <a:extLst>
              <a:ext uri="{FF2B5EF4-FFF2-40B4-BE49-F238E27FC236}">
                <a16:creationId xmlns:a16="http://schemas.microsoft.com/office/drawing/2014/main" id="{24BA9066-3476-D6E4-8586-A022C037B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34E843-DFED-0810-EF69-5A6631047988}"/>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222510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2F091-C781-17B0-2085-DBA34951D486}"/>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3" name="Footer Placeholder 2">
            <a:extLst>
              <a:ext uri="{FF2B5EF4-FFF2-40B4-BE49-F238E27FC236}">
                <a16:creationId xmlns:a16="http://schemas.microsoft.com/office/drawing/2014/main" id="{B536D900-B795-765B-CAC0-D011427DE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49537-FDC2-F681-860A-19A69E510B0D}"/>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282460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9993-590E-56FC-D0B4-66753D6FA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DADA8C-1A3B-9ED7-11C3-0AE293E2B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DE3CED-F292-B28D-FDED-FA42767A9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F6327-AFD2-D17F-67BA-B1B5528CE93D}"/>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6" name="Footer Placeholder 5">
            <a:extLst>
              <a:ext uri="{FF2B5EF4-FFF2-40B4-BE49-F238E27FC236}">
                <a16:creationId xmlns:a16="http://schemas.microsoft.com/office/drawing/2014/main" id="{0F1F661E-8DEE-8914-DA76-A6BB31F21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03C01-5B02-AB36-9C7C-B7E78CBD43FE}"/>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364292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6B99-C601-4534-D893-F059C3B76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E3D0C9-8300-4BDF-F55D-C1137222E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4A187F-9E74-D100-56EF-C163856A9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698DE-AD2B-7BEF-5A91-470ACA99ED9C}"/>
              </a:ext>
            </a:extLst>
          </p:cNvPr>
          <p:cNvSpPr>
            <a:spLocks noGrp="1"/>
          </p:cNvSpPr>
          <p:nvPr>
            <p:ph type="dt" sz="half" idx="10"/>
          </p:nvPr>
        </p:nvSpPr>
        <p:spPr/>
        <p:txBody>
          <a:bodyPr/>
          <a:lstStyle/>
          <a:p>
            <a:fld id="{6209415A-EDCB-49F0-9B28-8CAE2C739E58}" type="datetimeFigureOut">
              <a:rPr lang="en-US" smtClean="0"/>
              <a:t>12/8/2022</a:t>
            </a:fld>
            <a:endParaRPr lang="en-US"/>
          </a:p>
        </p:txBody>
      </p:sp>
      <p:sp>
        <p:nvSpPr>
          <p:cNvPr id="6" name="Footer Placeholder 5">
            <a:extLst>
              <a:ext uri="{FF2B5EF4-FFF2-40B4-BE49-F238E27FC236}">
                <a16:creationId xmlns:a16="http://schemas.microsoft.com/office/drawing/2014/main" id="{57BC0402-6999-684A-B072-25D2C6E2C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B87BB-B8A4-DEA4-ECA2-6FAED296AD05}"/>
              </a:ext>
            </a:extLst>
          </p:cNvPr>
          <p:cNvSpPr>
            <a:spLocks noGrp="1"/>
          </p:cNvSpPr>
          <p:nvPr>
            <p:ph type="sldNum" sz="quarter" idx="12"/>
          </p:nvPr>
        </p:nvSpPr>
        <p:spPr/>
        <p:txBody>
          <a:bodyPr/>
          <a:lstStyle/>
          <a:p>
            <a:fld id="{37B27119-1FF0-431F-A1AC-D919B56D9B28}" type="slidenum">
              <a:rPr lang="en-US" smtClean="0"/>
              <a:t>‹#›</a:t>
            </a:fld>
            <a:endParaRPr lang="en-US"/>
          </a:p>
        </p:txBody>
      </p:sp>
    </p:spTree>
    <p:extLst>
      <p:ext uri="{BB962C8B-B14F-4D97-AF65-F5344CB8AC3E}">
        <p14:creationId xmlns:p14="http://schemas.microsoft.com/office/powerpoint/2010/main" val="213836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8CA35-A3BB-DD9F-108A-6EB5D5F1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6138D1-6157-5AD6-6A85-4AD282FD2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77490-25F0-5145-44FC-5F10D7118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9415A-EDCB-49F0-9B28-8CAE2C739E58}" type="datetimeFigureOut">
              <a:rPr lang="en-US" smtClean="0"/>
              <a:t>12/8/2022</a:t>
            </a:fld>
            <a:endParaRPr lang="en-US"/>
          </a:p>
        </p:txBody>
      </p:sp>
      <p:sp>
        <p:nvSpPr>
          <p:cNvPr id="5" name="Footer Placeholder 4">
            <a:extLst>
              <a:ext uri="{FF2B5EF4-FFF2-40B4-BE49-F238E27FC236}">
                <a16:creationId xmlns:a16="http://schemas.microsoft.com/office/drawing/2014/main" id="{09E18E01-DBEE-3AE0-C432-708658142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CB7375-F56F-9BBD-A316-2F48D58DA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27119-1FF0-431F-A1AC-D919B56D9B28}" type="slidenum">
              <a:rPr lang="en-US" smtClean="0"/>
              <a:t>‹#›</a:t>
            </a:fld>
            <a:endParaRPr lang="en-US"/>
          </a:p>
        </p:txBody>
      </p:sp>
    </p:spTree>
    <p:extLst>
      <p:ext uri="{BB962C8B-B14F-4D97-AF65-F5344CB8AC3E}">
        <p14:creationId xmlns:p14="http://schemas.microsoft.com/office/powerpoint/2010/main" val="82831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245C2AA-434E-4809-D2AA-ED8EAE2EB4D4}"/>
              </a:ext>
            </a:extLst>
          </p:cNvPr>
          <p:cNvSpPr txBox="1"/>
          <p:nvPr/>
        </p:nvSpPr>
        <p:spPr>
          <a:xfrm>
            <a:off x="4086043" y="791589"/>
            <a:ext cx="3959524" cy="584775"/>
          </a:xfrm>
          <a:prstGeom prst="rect">
            <a:avLst/>
          </a:prstGeom>
          <a:solidFill>
            <a:schemeClr val="bg1">
              <a:lumMod val="95000"/>
            </a:schemeClr>
          </a:solidFill>
        </p:spPr>
        <p:txBody>
          <a:bodyPr wrap="square" rtlCol="0">
            <a:spAutoFit/>
          </a:bodyPr>
          <a:lstStyle/>
          <a:p>
            <a:pPr algn="ctr"/>
            <a:r>
              <a:rPr lang="en-US" dirty="0"/>
              <a:t>TO         THE       UTTERMOST</a:t>
            </a:r>
          </a:p>
          <a:p>
            <a:pPr algn="ctr"/>
            <a:r>
              <a:rPr lang="en-US" sz="1400" dirty="0"/>
              <a:t>Paul  &amp;            Others</a:t>
            </a:r>
          </a:p>
        </p:txBody>
      </p:sp>
      <p:sp>
        <p:nvSpPr>
          <p:cNvPr id="29" name="Oval 28">
            <a:extLst>
              <a:ext uri="{FF2B5EF4-FFF2-40B4-BE49-F238E27FC236}">
                <a16:creationId xmlns:a16="http://schemas.microsoft.com/office/drawing/2014/main" id="{C7BFAFA4-8543-4E7D-1F9E-9E7E926E6E02}"/>
              </a:ext>
            </a:extLst>
          </p:cNvPr>
          <p:cNvSpPr/>
          <p:nvPr/>
        </p:nvSpPr>
        <p:spPr>
          <a:xfrm>
            <a:off x="2734573" y="1393686"/>
            <a:ext cx="6685471" cy="482308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7" name="TextBox 26">
            <a:extLst>
              <a:ext uri="{FF2B5EF4-FFF2-40B4-BE49-F238E27FC236}">
                <a16:creationId xmlns:a16="http://schemas.microsoft.com/office/drawing/2014/main" id="{FEEA56C2-05C2-B138-87B8-D9740BF8CC25}"/>
              </a:ext>
            </a:extLst>
          </p:cNvPr>
          <p:cNvSpPr txBox="1"/>
          <p:nvPr/>
        </p:nvSpPr>
        <p:spPr>
          <a:xfrm>
            <a:off x="4054415" y="1631229"/>
            <a:ext cx="3959524" cy="584775"/>
          </a:xfrm>
          <a:prstGeom prst="rect">
            <a:avLst/>
          </a:prstGeom>
          <a:solidFill>
            <a:schemeClr val="bg1">
              <a:lumMod val="95000"/>
            </a:schemeClr>
          </a:solidFill>
        </p:spPr>
        <p:txBody>
          <a:bodyPr wrap="square" rtlCol="0">
            <a:spAutoFit/>
          </a:bodyPr>
          <a:lstStyle/>
          <a:p>
            <a:pPr algn="ctr"/>
            <a:r>
              <a:rPr lang="en-US" dirty="0"/>
              <a:t>JERUSALEM 	COUNCIL</a:t>
            </a:r>
          </a:p>
          <a:p>
            <a:pPr algn="ctr"/>
            <a:r>
              <a:rPr lang="en-US" sz="1400" dirty="0"/>
              <a:t>James &amp; Paul – Acts 15          “Through Faith Alone”</a:t>
            </a:r>
          </a:p>
        </p:txBody>
      </p:sp>
      <p:sp>
        <p:nvSpPr>
          <p:cNvPr id="26" name="Oval 25">
            <a:extLst>
              <a:ext uri="{FF2B5EF4-FFF2-40B4-BE49-F238E27FC236}">
                <a16:creationId xmlns:a16="http://schemas.microsoft.com/office/drawing/2014/main" id="{22930CC3-72D9-A96D-8BA5-C40A44A45C10}"/>
              </a:ext>
            </a:extLst>
          </p:cNvPr>
          <p:cNvSpPr/>
          <p:nvPr/>
        </p:nvSpPr>
        <p:spPr>
          <a:xfrm>
            <a:off x="2970457" y="2915249"/>
            <a:ext cx="6156290" cy="327851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8CDD2A-EE10-3AE0-5004-A43F9F28D2A6}"/>
              </a:ext>
            </a:extLst>
          </p:cNvPr>
          <p:cNvSpPr/>
          <p:nvPr/>
        </p:nvSpPr>
        <p:spPr>
          <a:xfrm>
            <a:off x="4183810" y="4522627"/>
            <a:ext cx="3830129" cy="169988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D008F343-C6F9-DB10-FB37-DC042EBD4C54}"/>
              </a:ext>
            </a:extLst>
          </p:cNvPr>
          <p:cNvSpPr/>
          <p:nvPr/>
        </p:nvSpPr>
        <p:spPr>
          <a:xfrm>
            <a:off x="5933539" y="1026313"/>
            <a:ext cx="319177" cy="301689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2" name="Title 1">
            <a:extLst>
              <a:ext uri="{FF2B5EF4-FFF2-40B4-BE49-F238E27FC236}">
                <a16:creationId xmlns:a16="http://schemas.microsoft.com/office/drawing/2014/main" id="{97BA359F-FE81-6D8E-5524-A3A59725FDD9}"/>
              </a:ext>
            </a:extLst>
          </p:cNvPr>
          <p:cNvSpPr>
            <a:spLocks noGrp="1"/>
          </p:cNvSpPr>
          <p:nvPr>
            <p:ph type="ctrTitle"/>
          </p:nvPr>
        </p:nvSpPr>
        <p:spPr>
          <a:xfrm>
            <a:off x="1524000" y="6086764"/>
            <a:ext cx="9144000" cy="637454"/>
          </a:xfrm>
        </p:spPr>
        <p:txBody>
          <a:bodyPr>
            <a:normAutofit fontScale="90000"/>
          </a:bodyPr>
          <a:lstStyle/>
          <a:p>
            <a:r>
              <a:rPr lang="en-US" sz="4000" b="1" i="1" dirty="0"/>
              <a:t>Synthetic Chart of the Book of Acts</a:t>
            </a:r>
          </a:p>
        </p:txBody>
      </p:sp>
      <p:sp>
        <p:nvSpPr>
          <p:cNvPr id="3" name="Subtitle 2">
            <a:extLst>
              <a:ext uri="{FF2B5EF4-FFF2-40B4-BE49-F238E27FC236}">
                <a16:creationId xmlns:a16="http://schemas.microsoft.com/office/drawing/2014/main" id="{328D0821-6970-E7F8-A31E-FCDFC1011932}"/>
              </a:ext>
            </a:extLst>
          </p:cNvPr>
          <p:cNvSpPr>
            <a:spLocks noGrp="1"/>
          </p:cNvSpPr>
          <p:nvPr>
            <p:ph type="subTitle" idx="1"/>
          </p:nvPr>
        </p:nvSpPr>
        <p:spPr>
          <a:xfrm>
            <a:off x="1524000" y="294482"/>
            <a:ext cx="9144000" cy="472136"/>
          </a:xfrm>
        </p:spPr>
        <p:txBody>
          <a:bodyPr/>
          <a:lstStyle/>
          <a:p>
            <a:r>
              <a:rPr lang="en-US" b="1" dirty="0">
                <a:latin typeface="Algerian" panose="04020705040A02060702" pitchFamily="82" charset="0"/>
              </a:rPr>
              <a:t>Growth of 	      the Church</a:t>
            </a:r>
          </a:p>
        </p:txBody>
      </p:sp>
      <p:sp>
        <p:nvSpPr>
          <p:cNvPr id="5" name="Arrow: Up 4">
            <a:extLst>
              <a:ext uri="{FF2B5EF4-FFF2-40B4-BE49-F238E27FC236}">
                <a16:creationId xmlns:a16="http://schemas.microsoft.com/office/drawing/2014/main" id="{6B8A517F-FD9A-745D-5AAB-57CD8C9619B1}"/>
              </a:ext>
            </a:extLst>
          </p:cNvPr>
          <p:cNvSpPr/>
          <p:nvPr/>
        </p:nvSpPr>
        <p:spPr>
          <a:xfrm>
            <a:off x="5936411" y="4045788"/>
            <a:ext cx="319177" cy="126808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grpSp>
        <p:nvGrpSpPr>
          <p:cNvPr id="8" name="Group 7">
            <a:extLst>
              <a:ext uri="{FF2B5EF4-FFF2-40B4-BE49-F238E27FC236}">
                <a16:creationId xmlns:a16="http://schemas.microsoft.com/office/drawing/2014/main" id="{E90C534A-5A3D-B3C7-9CD6-3F52CC7169A1}"/>
              </a:ext>
            </a:extLst>
          </p:cNvPr>
          <p:cNvGrpSpPr/>
          <p:nvPr/>
        </p:nvGrpSpPr>
        <p:grpSpPr>
          <a:xfrm>
            <a:off x="5936410" y="5391510"/>
            <a:ext cx="319177" cy="819509"/>
            <a:chOff x="2743200" y="3528204"/>
            <a:chExt cx="319177" cy="819509"/>
          </a:xfrm>
        </p:grpSpPr>
        <p:sp>
          <p:nvSpPr>
            <p:cNvPr id="6" name="Rectangle 5">
              <a:extLst>
                <a:ext uri="{FF2B5EF4-FFF2-40B4-BE49-F238E27FC236}">
                  <a16:creationId xmlns:a16="http://schemas.microsoft.com/office/drawing/2014/main" id="{728C4387-ECCD-8E69-DCB9-770A47BD3D71}"/>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EE48DE-8F7E-C3B2-1FE0-B528F1188E1F}"/>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AC4B590-340F-284B-BBFC-15D11388C359}"/>
              </a:ext>
            </a:extLst>
          </p:cNvPr>
          <p:cNvGrpSpPr/>
          <p:nvPr/>
        </p:nvGrpSpPr>
        <p:grpSpPr>
          <a:xfrm>
            <a:off x="5914844" y="3594628"/>
            <a:ext cx="319177" cy="819509"/>
            <a:chOff x="2743200" y="3528204"/>
            <a:chExt cx="319177" cy="819509"/>
          </a:xfrm>
        </p:grpSpPr>
        <p:sp>
          <p:nvSpPr>
            <p:cNvPr id="10" name="Rectangle 9">
              <a:extLst>
                <a:ext uri="{FF2B5EF4-FFF2-40B4-BE49-F238E27FC236}">
                  <a16:creationId xmlns:a16="http://schemas.microsoft.com/office/drawing/2014/main" id="{DEEE3659-8358-F829-94A5-D7E0191640A9}"/>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1C84E3-E8E4-FF3E-5F90-60B3A49BA7DA}"/>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60CC284-BC47-F4F6-0E32-7A3C1D90F664}"/>
              </a:ext>
            </a:extLst>
          </p:cNvPr>
          <p:cNvGrpSpPr/>
          <p:nvPr/>
        </p:nvGrpSpPr>
        <p:grpSpPr>
          <a:xfrm>
            <a:off x="5914843" y="189483"/>
            <a:ext cx="319177" cy="819509"/>
            <a:chOff x="2743200" y="3528204"/>
            <a:chExt cx="319177" cy="819509"/>
          </a:xfrm>
        </p:grpSpPr>
        <p:sp>
          <p:nvSpPr>
            <p:cNvPr id="13" name="Rectangle 12">
              <a:extLst>
                <a:ext uri="{FF2B5EF4-FFF2-40B4-BE49-F238E27FC236}">
                  <a16:creationId xmlns:a16="http://schemas.microsoft.com/office/drawing/2014/main" id="{2FD7145E-5412-3D57-F5BA-DF32F202EA8A}"/>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1E6934-2715-D195-4F21-2849AE8D171A}"/>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BFE749A-A554-699A-E57B-924D9B03A6E1}"/>
              </a:ext>
            </a:extLst>
          </p:cNvPr>
          <p:cNvGrpSpPr/>
          <p:nvPr/>
        </p:nvGrpSpPr>
        <p:grpSpPr>
          <a:xfrm>
            <a:off x="5920598" y="2030385"/>
            <a:ext cx="319177" cy="819509"/>
            <a:chOff x="2743200" y="3528204"/>
            <a:chExt cx="319177" cy="819509"/>
          </a:xfrm>
        </p:grpSpPr>
        <p:sp>
          <p:nvSpPr>
            <p:cNvPr id="16" name="Rectangle 15">
              <a:extLst>
                <a:ext uri="{FF2B5EF4-FFF2-40B4-BE49-F238E27FC236}">
                  <a16:creationId xmlns:a16="http://schemas.microsoft.com/office/drawing/2014/main" id="{C2DEAB07-5774-EBFD-141D-6B95BC64CA59}"/>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752B37-76D2-7C0E-3C8E-2DE364E4492B}"/>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9" name="Arrow: Up 18">
            <a:extLst>
              <a:ext uri="{FF2B5EF4-FFF2-40B4-BE49-F238E27FC236}">
                <a16:creationId xmlns:a16="http://schemas.microsoft.com/office/drawing/2014/main" id="{635FC906-A67D-DCB8-6C19-DEC5422B80AC}"/>
              </a:ext>
            </a:extLst>
          </p:cNvPr>
          <p:cNvSpPr/>
          <p:nvPr/>
        </p:nvSpPr>
        <p:spPr>
          <a:xfrm rot="1987283">
            <a:off x="7764164" y="1407119"/>
            <a:ext cx="319177" cy="430595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20" name="Arrow: Up 19">
            <a:extLst>
              <a:ext uri="{FF2B5EF4-FFF2-40B4-BE49-F238E27FC236}">
                <a16:creationId xmlns:a16="http://schemas.microsoft.com/office/drawing/2014/main" id="{A81ED98D-A8CE-443F-7E0C-063142DD3167}"/>
              </a:ext>
            </a:extLst>
          </p:cNvPr>
          <p:cNvSpPr/>
          <p:nvPr/>
        </p:nvSpPr>
        <p:spPr>
          <a:xfrm rot="19612717" flipH="1">
            <a:off x="4120946" y="1456007"/>
            <a:ext cx="319177" cy="430595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21" name="TextBox 20">
            <a:extLst>
              <a:ext uri="{FF2B5EF4-FFF2-40B4-BE49-F238E27FC236}">
                <a16:creationId xmlns:a16="http://schemas.microsoft.com/office/drawing/2014/main" id="{F448A0AB-1B20-65F0-6A0C-95AD2D53129E}"/>
              </a:ext>
            </a:extLst>
          </p:cNvPr>
          <p:cNvSpPr txBox="1"/>
          <p:nvPr/>
        </p:nvSpPr>
        <p:spPr>
          <a:xfrm>
            <a:off x="3493696" y="5400963"/>
            <a:ext cx="2393924" cy="646331"/>
          </a:xfrm>
          <a:prstGeom prst="rect">
            <a:avLst/>
          </a:prstGeom>
          <a:noFill/>
        </p:spPr>
        <p:txBody>
          <a:bodyPr wrap="square" rtlCol="0">
            <a:spAutoFit/>
          </a:bodyPr>
          <a:lstStyle/>
          <a:p>
            <a:pPr algn="ctr"/>
            <a:r>
              <a:rPr lang="en-US" b="1" dirty="0"/>
              <a:t>The Great Commission</a:t>
            </a:r>
          </a:p>
          <a:p>
            <a:pPr algn="ctr"/>
            <a:r>
              <a:rPr lang="en-US" b="1" dirty="0"/>
              <a:t>In action</a:t>
            </a:r>
          </a:p>
        </p:txBody>
      </p:sp>
      <p:sp>
        <p:nvSpPr>
          <p:cNvPr id="22" name="TextBox 21">
            <a:extLst>
              <a:ext uri="{FF2B5EF4-FFF2-40B4-BE49-F238E27FC236}">
                <a16:creationId xmlns:a16="http://schemas.microsoft.com/office/drawing/2014/main" id="{11A26C67-C89E-FA01-E5DB-614B8B58EBB3}"/>
              </a:ext>
            </a:extLst>
          </p:cNvPr>
          <p:cNvSpPr txBox="1"/>
          <p:nvPr/>
        </p:nvSpPr>
        <p:spPr>
          <a:xfrm>
            <a:off x="6346155" y="5423973"/>
            <a:ext cx="2393924" cy="523220"/>
          </a:xfrm>
          <a:prstGeom prst="rect">
            <a:avLst/>
          </a:prstGeom>
          <a:noFill/>
        </p:spPr>
        <p:txBody>
          <a:bodyPr wrap="square" rtlCol="0">
            <a:spAutoFit/>
          </a:bodyPr>
          <a:lstStyle/>
          <a:p>
            <a:pPr algn="ctr"/>
            <a:r>
              <a:rPr lang="en-US" sz="2800" b="1" dirty="0"/>
              <a:t>Acts 1:8</a:t>
            </a:r>
          </a:p>
        </p:txBody>
      </p:sp>
      <p:sp>
        <p:nvSpPr>
          <p:cNvPr id="23" name="TextBox 22">
            <a:extLst>
              <a:ext uri="{FF2B5EF4-FFF2-40B4-BE49-F238E27FC236}">
                <a16:creationId xmlns:a16="http://schemas.microsoft.com/office/drawing/2014/main" id="{4EF2CDBF-73FF-1B98-0B33-EF56204550B4}"/>
              </a:ext>
            </a:extLst>
          </p:cNvPr>
          <p:cNvSpPr txBox="1"/>
          <p:nvPr/>
        </p:nvSpPr>
        <p:spPr>
          <a:xfrm>
            <a:off x="4957312" y="4500945"/>
            <a:ext cx="2271621" cy="646331"/>
          </a:xfrm>
          <a:prstGeom prst="rect">
            <a:avLst/>
          </a:prstGeom>
          <a:solidFill>
            <a:schemeClr val="bg1">
              <a:lumMod val="95000"/>
            </a:schemeClr>
          </a:solidFill>
        </p:spPr>
        <p:txBody>
          <a:bodyPr wrap="square" rtlCol="0">
            <a:spAutoFit/>
          </a:bodyPr>
          <a:lstStyle/>
          <a:p>
            <a:pPr algn="ctr"/>
            <a:r>
              <a:rPr lang="en-US" dirty="0"/>
              <a:t>JERUSALEM</a:t>
            </a:r>
          </a:p>
          <a:p>
            <a:pPr algn="ctr"/>
            <a:r>
              <a:rPr lang="en-US" dirty="0"/>
              <a:t>Peter – Acts 1-8</a:t>
            </a:r>
          </a:p>
        </p:txBody>
      </p:sp>
      <p:sp>
        <p:nvSpPr>
          <p:cNvPr id="24" name="TextBox 23">
            <a:extLst>
              <a:ext uri="{FF2B5EF4-FFF2-40B4-BE49-F238E27FC236}">
                <a16:creationId xmlns:a16="http://schemas.microsoft.com/office/drawing/2014/main" id="{0CAD53C0-2B4E-031A-FFDB-5F0C0A92E672}"/>
              </a:ext>
            </a:extLst>
          </p:cNvPr>
          <p:cNvSpPr txBox="1"/>
          <p:nvPr/>
        </p:nvSpPr>
        <p:spPr>
          <a:xfrm>
            <a:off x="4945808" y="3014325"/>
            <a:ext cx="2271621" cy="584775"/>
          </a:xfrm>
          <a:prstGeom prst="rect">
            <a:avLst/>
          </a:prstGeom>
          <a:solidFill>
            <a:schemeClr val="bg1">
              <a:lumMod val="95000"/>
            </a:schemeClr>
          </a:solidFill>
        </p:spPr>
        <p:txBody>
          <a:bodyPr wrap="square" rtlCol="0">
            <a:spAutoFit/>
          </a:bodyPr>
          <a:lstStyle/>
          <a:p>
            <a:pPr algn="ctr"/>
            <a:r>
              <a:rPr lang="en-US" dirty="0"/>
              <a:t>JUDEA &amp; SAMARIA</a:t>
            </a:r>
          </a:p>
          <a:p>
            <a:pPr algn="ctr"/>
            <a:r>
              <a:rPr lang="en-US" sz="1400" dirty="0"/>
              <a:t>Philip &amp; Peter – Acts 8-12</a:t>
            </a:r>
          </a:p>
        </p:txBody>
      </p:sp>
      <p:sp>
        <p:nvSpPr>
          <p:cNvPr id="32" name="TextBox 31">
            <a:extLst>
              <a:ext uri="{FF2B5EF4-FFF2-40B4-BE49-F238E27FC236}">
                <a16:creationId xmlns:a16="http://schemas.microsoft.com/office/drawing/2014/main" id="{192B6A58-2811-E3B0-CE6B-2DA3375087F3}"/>
              </a:ext>
            </a:extLst>
          </p:cNvPr>
          <p:cNvSpPr txBox="1"/>
          <p:nvPr/>
        </p:nvSpPr>
        <p:spPr>
          <a:xfrm>
            <a:off x="444607" y="2167939"/>
            <a:ext cx="2271621" cy="1138773"/>
          </a:xfrm>
          <a:prstGeom prst="rect">
            <a:avLst/>
          </a:prstGeom>
          <a:solidFill>
            <a:schemeClr val="bg1">
              <a:lumMod val="95000"/>
            </a:schemeClr>
          </a:solidFill>
        </p:spPr>
        <p:txBody>
          <a:bodyPr wrap="square" rtlCol="0">
            <a:spAutoFit/>
          </a:bodyPr>
          <a:lstStyle/>
          <a:p>
            <a:pPr algn="ctr"/>
            <a:r>
              <a:rPr lang="en-US" dirty="0"/>
              <a:t>THIRD MISSIONARY</a:t>
            </a:r>
          </a:p>
          <a:p>
            <a:pPr algn="ctr"/>
            <a:r>
              <a:rPr lang="en-US" dirty="0"/>
              <a:t>JOURNEY</a:t>
            </a:r>
          </a:p>
          <a:p>
            <a:pPr algn="ctr"/>
            <a:r>
              <a:rPr lang="en-US" dirty="0"/>
              <a:t>18:23 – 21:16</a:t>
            </a:r>
          </a:p>
          <a:p>
            <a:pPr algn="ctr"/>
            <a:r>
              <a:rPr lang="en-US" sz="1400" dirty="0"/>
              <a:t>Paul &amp; Co.</a:t>
            </a:r>
          </a:p>
        </p:txBody>
      </p:sp>
      <p:sp>
        <p:nvSpPr>
          <p:cNvPr id="33" name="TextBox 32">
            <a:extLst>
              <a:ext uri="{FF2B5EF4-FFF2-40B4-BE49-F238E27FC236}">
                <a16:creationId xmlns:a16="http://schemas.microsoft.com/office/drawing/2014/main" id="{E9CDFF01-3ABF-568F-3243-7297B0E7FEBB}"/>
              </a:ext>
            </a:extLst>
          </p:cNvPr>
          <p:cNvSpPr txBox="1"/>
          <p:nvPr/>
        </p:nvSpPr>
        <p:spPr>
          <a:xfrm>
            <a:off x="460080" y="400738"/>
            <a:ext cx="2271621" cy="1138773"/>
          </a:xfrm>
          <a:prstGeom prst="rect">
            <a:avLst/>
          </a:prstGeom>
          <a:solidFill>
            <a:schemeClr val="bg1">
              <a:lumMod val="95000"/>
            </a:schemeClr>
          </a:solidFill>
        </p:spPr>
        <p:txBody>
          <a:bodyPr wrap="square" rtlCol="0">
            <a:spAutoFit/>
          </a:bodyPr>
          <a:lstStyle/>
          <a:p>
            <a:pPr algn="ctr"/>
            <a:r>
              <a:rPr lang="en-US" dirty="0"/>
              <a:t>FIRST MISSIONARY</a:t>
            </a:r>
          </a:p>
          <a:p>
            <a:pPr algn="ctr"/>
            <a:r>
              <a:rPr lang="en-US" dirty="0"/>
              <a:t>JOURNEY</a:t>
            </a:r>
          </a:p>
          <a:p>
            <a:pPr algn="ctr"/>
            <a:r>
              <a:rPr lang="en-US" dirty="0"/>
              <a:t>13:1 – 14:28</a:t>
            </a:r>
          </a:p>
          <a:p>
            <a:pPr algn="ctr"/>
            <a:r>
              <a:rPr lang="en-US" sz="1400" dirty="0"/>
              <a:t>Barnabas &amp; Paul</a:t>
            </a:r>
          </a:p>
        </p:txBody>
      </p:sp>
      <p:sp>
        <p:nvSpPr>
          <p:cNvPr id="34" name="TextBox 33">
            <a:extLst>
              <a:ext uri="{FF2B5EF4-FFF2-40B4-BE49-F238E27FC236}">
                <a16:creationId xmlns:a16="http://schemas.microsoft.com/office/drawing/2014/main" id="{74AE79C3-9877-590E-CA78-ED894787BD9D}"/>
              </a:ext>
            </a:extLst>
          </p:cNvPr>
          <p:cNvSpPr txBox="1"/>
          <p:nvPr/>
        </p:nvSpPr>
        <p:spPr>
          <a:xfrm>
            <a:off x="9418602" y="400737"/>
            <a:ext cx="2271621" cy="1138773"/>
          </a:xfrm>
          <a:prstGeom prst="rect">
            <a:avLst/>
          </a:prstGeom>
          <a:solidFill>
            <a:schemeClr val="bg1">
              <a:lumMod val="95000"/>
            </a:schemeClr>
          </a:solidFill>
        </p:spPr>
        <p:txBody>
          <a:bodyPr wrap="square" rtlCol="0">
            <a:spAutoFit/>
          </a:bodyPr>
          <a:lstStyle/>
          <a:p>
            <a:pPr algn="ctr"/>
            <a:r>
              <a:rPr lang="en-US" dirty="0"/>
              <a:t>SECOND MISSIONARY</a:t>
            </a:r>
          </a:p>
          <a:p>
            <a:pPr algn="ctr"/>
            <a:r>
              <a:rPr lang="en-US" dirty="0"/>
              <a:t>JOURNEY</a:t>
            </a:r>
          </a:p>
          <a:p>
            <a:pPr algn="ctr"/>
            <a:r>
              <a:rPr lang="en-US" dirty="0"/>
              <a:t>15:36 – 18:22</a:t>
            </a:r>
          </a:p>
          <a:p>
            <a:pPr algn="ctr"/>
            <a:r>
              <a:rPr lang="en-US" sz="1400" dirty="0"/>
              <a:t>Paul &amp; Co.</a:t>
            </a:r>
          </a:p>
        </p:txBody>
      </p:sp>
      <p:sp>
        <p:nvSpPr>
          <p:cNvPr id="35" name="TextBox 34">
            <a:extLst>
              <a:ext uri="{FF2B5EF4-FFF2-40B4-BE49-F238E27FC236}">
                <a16:creationId xmlns:a16="http://schemas.microsoft.com/office/drawing/2014/main" id="{AB3DAAB9-CBAD-D1B8-7184-EBB2646F6F3E}"/>
              </a:ext>
            </a:extLst>
          </p:cNvPr>
          <p:cNvSpPr txBox="1"/>
          <p:nvPr/>
        </p:nvSpPr>
        <p:spPr>
          <a:xfrm>
            <a:off x="9456317" y="2173694"/>
            <a:ext cx="2271621" cy="861774"/>
          </a:xfrm>
          <a:prstGeom prst="rect">
            <a:avLst/>
          </a:prstGeom>
          <a:solidFill>
            <a:schemeClr val="bg1">
              <a:lumMod val="95000"/>
            </a:schemeClr>
          </a:solidFill>
        </p:spPr>
        <p:txBody>
          <a:bodyPr wrap="square" rtlCol="0">
            <a:spAutoFit/>
          </a:bodyPr>
          <a:lstStyle/>
          <a:p>
            <a:pPr algn="ctr"/>
            <a:r>
              <a:rPr lang="en-US" dirty="0"/>
              <a:t>JOURNEY TO ROME</a:t>
            </a:r>
          </a:p>
          <a:p>
            <a:pPr algn="ctr"/>
            <a:r>
              <a:rPr lang="en-US" dirty="0"/>
              <a:t>21:17 – 28:31</a:t>
            </a:r>
          </a:p>
          <a:p>
            <a:pPr algn="ctr"/>
            <a:r>
              <a:rPr lang="en-US" sz="1400" dirty="0"/>
              <a:t>Paul</a:t>
            </a:r>
          </a:p>
        </p:txBody>
      </p:sp>
      <p:pic>
        <p:nvPicPr>
          <p:cNvPr id="37" name="Picture 36" descr="A picture containing blue&#10;&#10;Description automatically generated">
            <a:extLst>
              <a:ext uri="{FF2B5EF4-FFF2-40B4-BE49-F238E27FC236}">
                <a16:creationId xmlns:a16="http://schemas.microsoft.com/office/drawing/2014/main" id="{0D37945B-9CD6-9E85-ED6D-8F25853F75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80999" y="0"/>
            <a:ext cx="11366393" cy="6858000"/>
          </a:xfrm>
          <a:prstGeom prst="rect">
            <a:avLst/>
          </a:prstGeom>
        </p:spPr>
      </p:pic>
    </p:spTree>
    <p:extLst>
      <p:ext uri="{BB962C8B-B14F-4D97-AF65-F5344CB8AC3E}">
        <p14:creationId xmlns:p14="http://schemas.microsoft.com/office/powerpoint/2010/main" val="106027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DBC96-138E-3C7E-9EF1-28B227F9C7B8}"/>
              </a:ext>
            </a:extLst>
          </p:cNvPr>
          <p:cNvSpPr>
            <a:spLocks noGrp="1"/>
          </p:cNvSpPr>
          <p:nvPr>
            <p:ph idx="1"/>
          </p:nvPr>
        </p:nvSpPr>
        <p:spPr>
          <a:xfrm>
            <a:off x="575653" y="3395046"/>
            <a:ext cx="5257800" cy="3023858"/>
          </a:xfrm>
        </p:spPr>
        <p:txBody>
          <a:bodyPr>
            <a:normAutofit/>
          </a:bodyPr>
          <a:lstStyle/>
          <a:p>
            <a:pPr marL="0" indent="0">
              <a:spcBef>
                <a:spcPts val="0"/>
              </a:spcBef>
              <a:buNone/>
            </a:pPr>
            <a:r>
              <a:rPr lang="en-US" sz="1600" b="1" dirty="0"/>
              <a:t>THEME</a:t>
            </a:r>
            <a:r>
              <a:rPr lang="en-US" sz="1600" dirty="0"/>
              <a:t>: Acts 1:8 – Fulfillment of Matt 28:19-20. To finish the story for Theophilus.</a:t>
            </a:r>
          </a:p>
          <a:p>
            <a:pPr marL="0" indent="0">
              <a:spcBef>
                <a:spcPts val="0"/>
              </a:spcBef>
              <a:buNone/>
            </a:pPr>
            <a:r>
              <a:rPr lang="en-US" sz="1600" b="1" dirty="0"/>
              <a:t>KEY VERSE(S)</a:t>
            </a:r>
            <a:r>
              <a:rPr lang="en-US" sz="1600" dirty="0"/>
              <a:t>: 1:8; 2:42-47; 4:2; 16:31.</a:t>
            </a:r>
          </a:p>
          <a:p>
            <a:pPr marL="0" indent="0">
              <a:spcBef>
                <a:spcPts val="0"/>
              </a:spcBef>
              <a:buNone/>
            </a:pPr>
            <a:r>
              <a:rPr lang="en-US" sz="1600" b="1" dirty="0"/>
              <a:t>KEY PEOPLE</a:t>
            </a:r>
            <a:r>
              <a:rPr lang="en-US" sz="1600" dirty="0"/>
              <a:t>: Peter, James, John, Stephen, Philip, Barnabas, Cornelius, James (Jesus’ brother), Timothy, Lydia, Silas, Titus, Apollos, Agabus, Ananias, Felix, Festus, Agrippa, Luke.</a:t>
            </a:r>
          </a:p>
          <a:p>
            <a:pPr marL="0" indent="0">
              <a:spcBef>
                <a:spcPts val="0"/>
              </a:spcBef>
              <a:buNone/>
            </a:pPr>
            <a:r>
              <a:rPr lang="en-US" sz="1600" b="1" dirty="0"/>
              <a:t>KEY PHRASES/WORDS</a:t>
            </a:r>
            <a:r>
              <a:rPr lang="en-US" sz="1600" dirty="0"/>
              <a:t>: Church, Spirit, witness, suffering.</a:t>
            </a:r>
          </a:p>
          <a:p>
            <a:pPr marL="0" indent="0">
              <a:spcBef>
                <a:spcPts val="0"/>
              </a:spcBef>
              <a:buNone/>
            </a:pPr>
            <a:r>
              <a:rPr lang="en-US" sz="1600" b="1" dirty="0"/>
              <a:t>PURPOSE</a:t>
            </a:r>
            <a:r>
              <a:rPr lang="en-US" sz="1600" dirty="0"/>
              <a:t>: to give an account of the beginning and expansion of the church from Jerusalem to Rome. To show what Christ continued to do and teach through the Holy Spirit by the Apostles. To vindicate Paul’s call and ministry to Gentiles. To establish the world-wide ministry of the Church.</a:t>
            </a:r>
          </a:p>
        </p:txBody>
      </p:sp>
      <p:sp>
        <p:nvSpPr>
          <p:cNvPr id="4" name="Content Placeholder 2">
            <a:extLst>
              <a:ext uri="{FF2B5EF4-FFF2-40B4-BE49-F238E27FC236}">
                <a16:creationId xmlns:a16="http://schemas.microsoft.com/office/drawing/2014/main" id="{12B1CB1C-221C-25B2-4212-72EBDA650B9B}"/>
              </a:ext>
            </a:extLst>
          </p:cNvPr>
          <p:cNvSpPr txBox="1">
            <a:spLocks/>
          </p:cNvSpPr>
          <p:nvPr/>
        </p:nvSpPr>
        <p:spPr>
          <a:xfrm>
            <a:off x="565086" y="369666"/>
            <a:ext cx="5257800" cy="3023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b="1" u="sng" dirty="0"/>
              <a:t>DISTINCTIVES – MAJOR THEMES</a:t>
            </a:r>
          </a:p>
          <a:p>
            <a:pPr marL="342900" indent="-342900">
              <a:spcBef>
                <a:spcPts val="0"/>
              </a:spcBef>
              <a:buFont typeface="Arial" panose="020B0604020202020204" pitchFamily="34" charset="0"/>
              <a:buAutoNum type="arabicPeriod"/>
            </a:pPr>
            <a:r>
              <a:rPr lang="en-US" sz="1600" dirty="0"/>
              <a:t>The book of Christian Missions.</a:t>
            </a:r>
          </a:p>
          <a:p>
            <a:pPr marL="342900" indent="-342900">
              <a:spcBef>
                <a:spcPts val="0"/>
              </a:spcBef>
              <a:buFont typeface="Arial" panose="020B0604020202020204" pitchFamily="34" charset="0"/>
              <a:buAutoNum type="arabicPeriod"/>
            </a:pPr>
            <a:r>
              <a:rPr lang="en-US" sz="1600" dirty="0"/>
              <a:t>History of the early Church—accurate/objective.</a:t>
            </a:r>
          </a:p>
          <a:p>
            <a:pPr marL="342900" indent="-342900">
              <a:spcBef>
                <a:spcPts val="0"/>
              </a:spcBef>
              <a:buFont typeface="Arial" panose="020B0604020202020204" pitchFamily="34" charset="0"/>
              <a:buAutoNum type="arabicPeriod"/>
            </a:pPr>
            <a:r>
              <a:rPr lang="en-US" sz="1600" dirty="0"/>
              <a:t>Advent, mission, operation of Holy Spirit.</a:t>
            </a:r>
          </a:p>
          <a:p>
            <a:pPr marL="342900" indent="-342900">
              <a:spcBef>
                <a:spcPts val="0"/>
              </a:spcBef>
              <a:buFont typeface="Arial" panose="020B0604020202020204" pitchFamily="34" charset="0"/>
              <a:buAutoNum type="arabicPeriod"/>
            </a:pPr>
            <a:r>
              <a:rPr lang="en-US" sz="1600" dirty="0"/>
              <a:t>Stress on preaching &amp; teaching.</a:t>
            </a:r>
          </a:p>
          <a:p>
            <a:pPr marL="342900" indent="-342900">
              <a:spcBef>
                <a:spcPts val="0"/>
              </a:spcBef>
              <a:buFont typeface="Arial" panose="020B0604020202020204" pitchFamily="34" charset="0"/>
              <a:buAutoNum type="arabicPeriod"/>
            </a:pPr>
            <a:r>
              <a:rPr lang="en-US" sz="1600" dirty="0"/>
              <a:t>Book of persecutions.</a:t>
            </a:r>
          </a:p>
          <a:p>
            <a:pPr marL="342900" indent="-342900">
              <a:spcBef>
                <a:spcPts val="0"/>
              </a:spcBef>
              <a:buFont typeface="Arial" panose="020B0604020202020204" pitchFamily="34" charset="0"/>
              <a:buAutoNum type="arabicPeriod"/>
            </a:pPr>
            <a:r>
              <a:rPr lang="en-US" sz="1600" dirty="0"/>
              <a:t>Background for Paul’s books &amp; life.</a:t>
            </a:r>
          </a:p>
          <a:p>
            <a:pPr marL="342900" indent="-342900">
              <a:spcBef>
                <a:spcPts val="0"/>
              </a:spcBef>
              <a:buFont typeface="Arial" panose="020B0604020202020204" pitchFamily="34" charset="0"/>
              <a:buAutoNum type="arabicPeriod"/>
            </a:pPr>
            <a:r>
              <a:rPr lang="en-US" sz="1600" dirty="0"/>
              <a:t>Bridge between History and Epistles.</a:t>
            </a:r>
          </a:p>
          <a:p>
            <a:pPr marL="342900" indent="-342900">
              <a:spcBef>
                <a:spcPts val="0"/>
              </a:spcBef>
              <a:buFont typeface="Arial" panose="020B0604020202020204" pitchFamily="34" charset="0"/>
              <a:buAutoNum type="arabicPeriod"/>
            </a:pPr>
            <a:r>
              <a:rPr lang="en-US" sz="1600" dirty="0"/>
              <a:t>Birthday and empowerment of the Church.</a:t>
            </a:r>
          </a:p>
          <a:p>
            <a:pPr marL="342900" indent="-342900">
              <a:spcBef>
                <a:spcPts val="0"/>
              </a:spcBef>
              <a:buFont typeface="Arial" panose="020B0604020202020204" pitchFamily="34" charset="0"/>
              <a:buAutoNum type="arabicPeriod"/>
            </a:pPr>
            <a:r>
              <a:rPr lang="en-US" sz="1600" dirty="0"/>
              <a:t>Acts 15—settlement of the question of salvation by grace alone—Gentiles included.</a:t>
            </a:r>
          </a:p>
          <a:p>
            <a:pPr marL="342900" indent="-342900">
              <a:spcBef>
                <a:spcPts val="0"/>
              </a:spcBef>
              <a:buFont typeface="Arial" panose="020B0604020202020204" pitchFamily="34" charset="0"/>
              <a:buAutoNum type="arabicPeriod"/>
            </a:pPr>
            <a:r>
              <a:rPr lang="en-US" sz="1600" dirty="0"/>
              <a:t>Three accounts of Paul’s conversion: Acts 9 (Luke’s); 22:15-16 (Paul to the Jews); 26:12-18 (Paul to Gentiles).</a:t>
            </a:r>
          </a:p>
        </p:txBody>
      </p:sp>
      <p:sp>
        <p:nvSpPr>
          <p:cNvPr id="5" name="Content Placeholder 2">
            <a:extLst>
              <a:ext uri="{FF2B5EF4-FFF2-40B4-BE49-F238E27FC236}">
                <a16:creationId xmlns:a16="http://schemas.microsoft.com/office/drawing/2014/main" id="{6AE631F7-005A-63A9-27FF-7617462426C8}"/>
              </a:ext>
            </a:extLst>
          </p:cNvPr>
          <p:cNvSpPr txBox="1">
            <a:spLocks/>
          </p:cNvSpPr>
          <p:nvPr/>
        </p:nvSpPr>
        <p:spPr>
          <a:xfrm>
            <a:off x="6285383" y="3382984"/>
            <a:ext cx="5257800" cy="3023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b="1" u="sng" dirty="0"/>
              <a:t>ARGUMENT</a:t>
            </a:r>
          </a:p>
          <a:p>
            <a:pPr marL="0" indent="0">
              <a:spcBef>
                <a:spcPts val="0"/>
              </a:spcBef>
              <a:buFont typeface="Arial" panose="020B0604020202020204" pitchFamily="34" charset="0"/>
              <a:buNone/>
            </a:pPr>
            <a:r>
              <a:rPr lang="en-US" sz="1600" dirty="0"/>
              <a:t>Luke chronicles the history of the church of Jesus Christ from its beginning in Jerusalem to its engulfing of the gentile world by focusing on the ministry of Peter (to the Jews) and Paul (to the Gentiles) to demonstrate and validate the divine origin of the ministry among the Gentiles. Luke believes that Jesus is from God and Jesus, as God, sends the Holy Spirit to empower the church to spread the gospel to the ends of the earth.</a:t>
            </a:r>
          </a:p>
        </p:txBody>
      </p:sp>
      <p:sp>
        <p:nvSpPr>
          <p:cNvPr id="6" name="Content Placeholder 2">
            <a:extLst>
              <a:ext uri="{FF2B5EF4-FFF2-40B4-BE49-F238E27FC236}">
                <a16:creationId xmlns:a16="http://schemas.microsoft.com/office/drawing/2014/main" id="{BD7576B5-E55C-5176-7383-5480BC229EBD}"/>
              </a:ext>
            </a:extLst>
          </p:cNvPr>
          <p:cNvSpPr txBox="1">
            <a:spLocks/>
          </p:cNvSpPr>
          <p:nvPr/>
        </p:nvSpPr>
        <p:spPr>
          <a:xfrm>
            <a:off x="6311036" y="366667"/>
            <a:ext cx="5257800" cy="3023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b="1" u="sng" dirty="0"/>
              <a:t>HISTORICAL BACKGROUND</a:t>
            </a:r>
          </a:p>
          <a:p>
            <a:pPr marL="0" indent="0">
              <a:spcBef>
                <a:spcPts val="0"/>
              </a:spcBef>
              <a:buFont typeface="Arial" panose="020B0604020202020204" pitchFamily="34" charset="0"/>
              <a:buNone/>
            </a:pPr>
            <a:r>
              <a:rPr lang="en-US" sz="1600" b="1" dirty="0"/>
              <a:t>DATE:</a:t>
            </a:r>
            <a:r>
              <a:rPr lang="en-US" sz="1600" dirty="0"/>
              <a:t> Pre-70 A.D. due to no mention of Paul’s later travels and death in 67 A.D.—63 A.D. is probably best.</a:t>
            </a:r>
            <a:endParaRPr lang="en-US" sz="1600" b="1" dirty="0"/>
          </a:p>
          <a:p>
            <a:pPr marL="0" indent="0">
              <a:spcBef>
                <a:spcPts val="0"/>
              </a:spcBef>
              <a:buFont typeface="Arial" panose="020B0604020202020204" pitchFamily="34" charset="0"/>
              <a:buNone/>
            </a:pPr>
            <a:r>
              <a:rPr lang="en-US" sz="1600" b="1" dirty="0"/>
              <a:t>AUTHOR:</a:t>
            </a:r>
            <a:r>
              <a:rPr lang="en-US" sz="1600" dirty="0"/>
              <a:t> Luke</a:t>
            </a:r>
            <a:endParaRPr lang="en-US" sz="1600" b="1" dirty="0"/>
          </a:p>
          <a:p>
            <a:pPr marL="0" indent="0">
              <a:spcBef>
                <a:spcPts val="0"/>
              </a:spcBef>
              <a:buFont typeface="Arial" panose="020B0604020202020204" pitchFamily="34" charset="0"/>
              <a:buNone/>
            </a:pPr>
            <a:r>
              <a:rPr lang="en-US" sz="1600" b="1" dirty="0"/>
              <a:t>SETTING: </a:t>
            </a:r>
            <a:r>
              <a:rPr lang="en-US" sz="1600" dirty="0"/>
              <a:t>Acts is the connecting link between Christ’s life and the life of the church, between the Gospels and the Letters.</a:t>
            </a:r>
            <a:endParaRPr lang="en-US" sz="1600" b="1" dirty="0"/>
          </a:p>
          <a:p>
            <a:pPr marL="0" indent="0">
              <a:spcBef>
                <a:spcPts val="0"/>
              </a:spcBef>
              <a:buFont typeface="Arial" panose="020B0604020202020204" pitchFamily="34" charset="0"/>
              <a:buNone/>
            </a:pPr>
            <a:r>
              <a:rPr lang="en-US" sz="1600" b="1" dirty="0"/>
              <a:t>WRITTEN TO:</a:t>
            </a:r>
            <a:r>
              <a:rPr lang="en-US" sz="1600" dirty="0"/>
              <a:t> Theophilus and all lovers of God.</a:t>
            </a:r>
            <a:endParaRPr lang="en-US" sz="1600" b="1" dirty="0"/>
          </a:p>
          <a:p>
            <a:pPr marL="0" indent="0">
              <a:spcBef>
                <a:spcPts val="0"/>
              </a:spcBef>
              <a:buFont typeface="Arial" panose="020B0604020202020204" pitchFamily="34" charset="0"/>
              <a:buNone/>
            </a:pPr>
            <a:r>
              <a:rPr lang="en-US" sz="1600" b="1" dirty="0"/>
              <a:t>PLACE: </a:t>
            </a:r>
            <a:r>
              <a:rPr lang="en-US" sz="1600" dirty="0"/>
              <a:t>Probably written in Rome during or following the imprisonment of Paul there. There is no mention of the trials or their outcome.</a:t>
            </a:r>
          </a:p>
        </p:txBody>
      </p:sp>
      <p:sp>
        <p:nvSpPr>
          <p:cNvPr id="7" name="Rectangle 6">
            <a:extLst>
              <a:ext uri="{FF2B5EF4-FFF2-40B4-BE49-F238E27FC236}">
                <a16:creationId xmlns:a16="http://schemas.microsoft.com/office/drawing/2014/main" id="{886F0E15-7228-0ABE-CF45-417E67C39FB6}"/>
              </a:ext>
            </a:extLst>
          </p:cNvPr>
          <p:cNvSpPr/>
          <p:nvPr/>
        </p:nvSpPr>
        <p:spPr>
          <a:xfrm>
            <a:off x="362139" y="244444"/>
            <a:ext cx="11407366" cy="624389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cxnSp>
        <p:nvCxnSpPr>
          <p:cNvPr id="9" name="Straight Connector 8">
            <a:extLst>
              <a:ext uri="{FF2B5EF4-FFF2-40B4-BE49-F238E27FC236}">
                <a16:creationId xmlns:a16="http://schemas.microsoft.com/office/drawing/2014/main" id="{8073B055-0205-EEE6-3618-7A4F8BB798FE}"/>
              </a:ext>
            </a:extLst>
          </p:cNvPr>
          <p:cNvCxnSpPr>
            <a:stCxn id="7" idx="0"/>
            <a:endCxn id="7" idx="2"/>
          </p:cNvCxnSpPr>
          <p:nvPr/>
        </p:nvCxnSpPr>
        <p:spPr>
          <a:xfrm>
            <a:off x="6065822" y="244444"/>
            <a:ext cx="0" cy="6243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152475-C23C-9A62-8B4F-1A7F0D8D4462}"/>
              </a:ext>
            </a:extLst>
          </p:cNvPr>
          <p:cNvCxnSpPr>
            <a:cxnSpLocks/>
            <a:stCxn id="7" idx="3"/>
          </p:cNvCxnSpPr>
          <p:nvPr/>
        </p:nvCxnSpPr>
        <p:spPr>
          <a:xfrm flipH="1">
            <a:off x="209740" y="3366389"/>
            <a:ext cx="115597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8EF694E-F0DC-65F5-13BB-268EF37D86EB}"/>
              </a:ext>
            </a:extLst>
          </p:cNvPr>
          <p:cNvSpPr txBox="1"/>
          <p:nvPr/>
        </p:nvSpPr>
        <p:spPr>
          <a:xfrm>
            <a:off x="9306962" y="5269114"/>
            <a:ext cx="2473109" cy="1200329"/>
          </a:xfrm>
          <a:prstGeom prst="rect">
            <a:avLst/>
          </a:prstGeom>
          <a:noFill/>
          <a:ln w="76200">
            <a:solidFill>
              <a:schemeClr val="tx1"/>
            </a:solidFill>
          </a:ln>
        </p:spPr>
        <p:txBody>
          <a:bodyPr wrap="square" rtlCol="0">
            <a:spAutoFit/>
          </a:bodyPr>
          <a:lstStyle/>
          <a:p>
            <a:r>
              <a:rPr lang="en-US" sz="7200" dirty="0">
                <a:latin typeface="Algerian" panose="04020705040A02060702" pitchFamily="82" charset="0"/>
              </a:rPr>
              <a:t>ACTS</a:t>
            </a:r>
          </a:p>
        </p:txBody>
      </p:sp>
    </p:spTree>
    <p:extLst>
      <p:ext uri="{BB962C8B-B14F-4D97-AF65-F5344CB8AC3E}">
        <p14:creationId xmlns:p14="http://schemas.microsoft.com/office/powerpoint/2010/main" val="1681644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517</Words>
  <Application>Microsoft Office PowerPoint</Application>
  <PresentationFormat>Widescreen</PresentationFormat>
  <Paragraphs>53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Algerian</vt:lpstr>
      <vt:lpstr>Arial</vt:lpstr>
      <vt:lpstr>Calibri</vt:lpstr>
      <vt:lpstr>Calibri Light</vt:lpstr>
      <vt:lpstr>Office Theme</vt:lpstr>
      <vt:lpstr>Synthetic Chart of the Book of 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Chart of the Book of Acts</dc:title>
  <dc:creator>Todd Atwood</dc:creator>
  <cp:lastModifiedBy>Todd Atwood</cp:lastModifiedBy>
  <cp:revision>4</cp:revision>
  <cp:lastPrinted>2022-12-08T22:24:18Z</cp:lastPrinted>
  <dcterms:created xsi:type="dcterms:W3CDTF">2022-12-08T21:33:44Z</dcterms:created>
  <dcterms:modified xsi:type="dcterms:W3CDTF">2022-12-08T22:59:32Z</dcterms:modified>
</cp:coreProperties>
</file>